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3" r:id="rId28"/>
    <p:sldId id="282" r:id="rId29"/>
    <p:sldId id="284" r:id="rId30"/>
    <p:sldId id="285" r:id="rId31"/>
    <p:sldId id="286" r:id="rId32"/>
    <p:sldId id="288" r:id="rId33"/>
    <p:sldId id="291" r:id="rId34"/>
    <p:sldId id="289" r:id="rId35"/>
    <p:sldId id="290" r:id="rId36"/>
    <p:sldId id="292" r:id="rId37"/>
    <p:sldId id="293" r:id="rId38"/>
    <p:sldId id="294" r:id="rId39"/>
    <p:sldId id="295" r:id="rId40"/>
    <p:sldId id="287" r:id="rId41"/>
    <p:sldId id="296" r:id="rId42"/>
    <p:sldId id="297" r:id="rId4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ginning" id="{2D5E68D3-9344-194E-B091-397A8E0E5738}">
          <p14:sldIdLst>
            <p14:sldId id="256"/>
            <p14:sldId id="257"/>
          </p14:sldIdLst>
        </p14:section>
        <p14:section name="Introduction" id="{C89654FF-EEA4-4240-8A3F-35222B5783F8}">
          <p14:sldIdLst>
            <p14:sldId id="259"/>
            <p14:sldId id="260"/>
            <p14:sldId id="261"/>
          </p14:sldIdLst>
        </p14:section>
        <p14:section name="LabVIEW 101 - and then?" id="{29904CD7-DBCA-854B-A80B-AFBDD2785D06}">
          <p14:sldIdLst>
            <p14:sldId id="262"/>
            <p14:sldId id="258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Software Architecture in LabVIEW" id="{77DE7B2A-0AF6-F24A-B050-C48EB2C29074}">
          <p14:sldIdLst>
            <p14:sldId id="270"/>
            <p14:sldId id="271"/>
            <p14:sldId id="272"/>
            <p14:sldId id="273"/>
            <p14:sldId id="274"/>
          </p14:sldIdLst>
        </p14:section>
        <p14:section name="General Software Development Guidelines" id="{0662D682-A978-0440-A92C-0621364DF024}">
          <p14:sldIdLst>
            <p14:sldId id="275"/>
            <p14:sldId id="276"/>
            <p14:sldId id="277"/>
            <p14:sldId id="280"/>
            <p14:sldId id="278"/>
            <p14:sldId id="279"/>
            <p14:sldId id="281"/>
            <p14:sldId id="283"/>
            <p14:sldId id="282"/>
            <p14:sldId id="284"/>
            <p14:sldId id="285"/>
          </p14:sldIdLst>
        </p14:section>
        <p14:section name="Prepare for a Software Development Job" id="{3B95A293-FD22-FC4F-A9F6-5415F336EA81}">
          <p14:sldIdLst>
            <p14:sldId id="286"/>
            <p14:sldId id="288"/>
            <p14:sldId id="291"/>
            <p14:sldId id="289"/>
            <p14:sldId id="290"/>
            <p14:sldId id="292"/>
            <p14:sldId id="293"/>
            <p14:sldId id="294"/>
            <p14:sldId id="295"/>
          </p14:sldIdLst>
        </p14:section>
        <p14:section name="Daily life in an IT-Company" id="{7829D7CB-935F-6247-91D1-82993997B7DB}">
          <p14:sldIdLst>
            <p14:sldId id="287"/>
            <p14:sldId id="296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07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7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33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7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1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1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84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4A0F-29F1-B447-9407-7F0055CF201E}" type="datetimeFigureOut">
              <a:rPr lang="de-DE" smtClean="0"/>
              <a:t>31.07.15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54C9-226A-7C4B-B184-15EA279D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82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59099"/>
            <a:ext cx="7772400" cy="26413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become a</a:t>
            </a:r>
            <a:br>
              <a:rPr lang="en-US" dirty="0" smtClean="0"/>
            </a:br>
            <a:r>
              <a:rPr lang="en-US" dirty="0" err="1" smtClean="0"/>
              <a:t>LabVIEW</a:t>
            </a:r>
            <a:r>
              <a:rPr lang="en-US" dirty="0" smtClean="0"/>
              <a:t> Professional</a:t>
            </a:r>
            <a:br>
              <a:rPr lang="en-US" dirty="0" smtClean="0"/>
            </a:br>
            <a:r>
              <a:rPr lang="en-US" dirty="0" smtClean="0"/>
              <a:t>and what to expect from your job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05478"/>
          </a:xfrm>
        </p:spPr>
        <p:txBody>
          <a:bodyPr/>
          <a:lstStyle/>
          <a:p>
            <a:r>
              <a:rPr lang="en-US" dirty="0" smtClean="0"/>
              <a:t>Dr. Jan Jacob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Ohio State University, July 29</a:t>
            </a:r>
            <a:r>
              <a:rPr lang="en-US" b="1" i="1" baseline="30000" dirty="0" smtClean="0"/>
              <a:t>th</a:t>
            </a:r>
            <a:r>
              <a:rPr lang="en-US" b="1" i="1" dirty="0" smtClean="0"/>
              <a:t> 2015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5948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Courses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75" b="959"/>
          <a:stretch/>
        </p:blipFill>
        <p:spPr>
          <a:xfrm>
            <a:off x="457200" y="1417638"/>
            <a:ext cx="8229600" cy="2353344"/>
          </a:xfrm>
        </p:spPr>
      </p:pic>
      <p:sp>
        <p:nvSpPr>
          <p:cNvPr id="5" name="Textfeld 4"/>
          <p:cNvSpPr txBox="1"/>
          <p:nvPr/>
        </p:nvSpPr>
        <p:spPr>
          <a:xfrm>
            <a:off x="603901" y="4200497"/>
            <a:ext cx="79303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2000" dirty="0" err="1" smtClean="0"/>
              <a:t>Courses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taken</a:t>
            </a:r>
            <a:r>
              <a:rPr lang="de-DE" sz="2000" dirty="0" smtClean="0"/>
              <a:t> </a:t>
            </a:r>
            <a:r>
              <a:rPr lang="de-DE" sz="2000" dirty="0" err="1" smtClean="0"/>
              <a:t>at</a:t>
            </a:r>
            <a:r>
              <a:rPr lang="de-DE" sz="2000" dirty="0" smtClean="0"/>
              <a:t> NI </a:t>
            </a:r>
            <a:r>
              <a:rPr lang="de-DE" sz="2000" dirty="0" err="1" smtClean="0"/>
              <a:t>headquarters</a:t>
            </a:r>
            <a:r>
              <a:rPr lang="de-DE" sz="2000" dirty="0" smtClean="0"/>
              <a:t> in Austin, TX</a:t>
            </a:r>
            <a:br>
              <a:rPr lang="de-DE" sz="2000" dirty="0" smtClean="0"/>
            </a:br>
            <a:endParaRPr lang="de-DE" sz="2000" dirty="0" smtClean="0"/>
          </a:p>
          <a:p>
            <a:pPr marL="285750" indent="-285750">
              <a:buFont typeface="Arial"/>
              <a:buChar char="•"/>
            </a:pPr>
            <a:r>
              <a:rPr lang="de-DE" sz="2000" dirty="0" err="1" smtClean="0"/>
              <a:t>Courses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offered</a:t>
            </a:r>
            <a:r>
              <a:rPr lang="de-DE" sz="2000" dirty="0" smtClean="0"/>
              <a:t> </a:t>
            </a:r>
            <a:r>
              <a:rPr lang="de-DE" sz="2000" dirty="0" err="1" smtClean="0"/>
              <a:t>at</a:t>
            </a:r>
            <a:r>
              <a:rPr lang="de-DE" sz="2000" dirty="0" smtClean="0"/>
              <a:t> </a:t>
            </a:r>
            <a:r>
              <a:rPr lang="de-DE" sz="2000" dirty="0" err="1" smtClean="0"/>
              <a:t>local</a:t>
            </a:r>
            <a:r>
              <a:rPr lang="de-DE" sz="2000" dirty="0" smtClean="0"/>
              <a:t> NI Alliance Partners</a:t>
            </a:r>
            <a:br>
              <a:rPr lang="de-DE" sz="2000" dirty="0" smtClean="0"/>
            </a:br>
            <a:endParaRPr lang="de-DE" sz="2000" dirty="0" smtClean="0"/>
          </a:p>
          <a:p>
            <a:pPr marL="285750" indent="-285750">
              <a:buFont typeface="Arial"/>
              <a:buChar char="•"/>
            </a:pPr>
            <a:r>
              <a:rPr lang="de-DE" sz="2000" dirty="0" err="1" smtClean="0"/>
              <a:t>Courses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taken</a:t>
            </a:r>
            <a:r>
              <a:rPr lang="de-DE" sz="2000" dirty="0" smtClean="0"/>
              <a:t> online</a:t>
            </a:r>
            <a:br>
              <a:rPr lang="de-DE" sz="2000" dirty="0" smtClean="0"/>
            </a:br>
            <a:endParaRPr lang="de-DE" sz="2000" dirty="0" smtClean="0"/>
          </a:p>
          <a:p>
            <a:pPr marL="285750" indent="-285750">
              <a:buFont typeface="Arial"/>
              <a:buChar char="•"/>
            </a:pPr>
            <a:r>
              <a:rPr lang="de-DE" sz="2000" dirty="0" err="1" smtClean="0"/>
              <a:t>Several</a:t>
            </a:r>
            <a:r>
              <a:rPr lang="de-DE" sz="2000" dirty="0" smtClean="0"/>
              <a:t> online </a:t>
            </a:r>
            <a:r>
              <a:rPr lang="de-DE" sz="2000" dirty="0" err="1" smtClean="0"/>
              <a:t>courses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FREE </a:t>
            </a:r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users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an </a:t>
            </a:r>
            <a:r>
              <a:rPr lang="de-DE" sz="2000" dirty="0" err="1" smtClean="0"/>
              <a:t>academic</a:t>
            </a:r>
            <a:r>
              <a:rPr lang="de-DE" sz="2000" dirty="0" smtClean="0"/>
              <a:t> </a:t>
            </a:r>
            <a:r>
              <a:rPr lang="de-DE" sz="2000" dirty="0" err="1" smtClean="0"/>
              <a:t>site</a:t>
            </a:r>
            <a:r>
              <a:rPr lang="de-DE" sz="2000" dirty="0" smtClean="0"/>
              <a:t> </a:t>
            </a:r>
            <a:r>
              <a:rPr lang="de-DE" sz="2000" dirty="0" err="1" smtClean="0"/>
              <a:t>license</a:t>
            </a:r>
            <a:r>
              <a:rPr lang="de-DE" sz="2000" dirty="0" smtClean="0"/>
              <a:t>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0087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Online Resources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General </a:t>
            </a:r>
            <a:r>
              <a:rPr lang="de-DE" dirty="0" err="1" smtClean="0"/>
              <a:t>information</a:t>
            </a:r>
            <a:r>
              <a:rPr lang="de-DE" dirty="0" smtClean="0"/>
              <a:t>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labview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Support: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1"/>
            <a:r>
              <a:rPr lang="de-DE" dirty="0" smtClean="0"/>
              <a:t>Manuals, Download Software, </a:t>
            </a:r>
            <a:r>
              <a:rPr lang="de-DE" dirty="0" err="1" smtClean="0"/>
              <a:t>Tutorials</a:t>
            </a:r>
            <a:r>
              <a:rPr lang="de-DE" dirty="0" smtClean="0"/>
              <a:t>, </a:t>
            </a:r>
            <a:r>
              <a:rPr lang="de-DE" dirty="0" err="1" smtClean="0"/>
              <a:t>Examples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forget</a:t>
            </a:r>
            <a:r>
              <a:rPr lang="de-DE" dirty="0" smtClean="0"/>
              <a:t>: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academic</a:t>
            </a:r>
            <a:r>
              <a:rPr lang="de-DE" dirty="0" smtClean="0"/>
              <a:t> </a:t>
            </a:r>
            <a:r>
              <a:rPr lang="de-DE" dirty="0" err="1" smtClean="0"/>
              <a:t>site</a:t>
            </a:r>
            <a:r>
              <a:rPr lang="de-DE" dirty="0" smtClean="0"/>
              <a:t> </a:t>
            </a:r>
            <a:r>
              <a:rPr lang="de-DE" dirty="0" err="1" smtClean="0"/>
              <a:t>license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phone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!</a:t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call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them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if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there‘s</a:t>
            </a:r>
            <a:r>
              <a:rPr lang="de-DE" dirty="0" smtClean="0">
                <a:sym typeface="Wingdings"/>
              </a:rPr>
              <a:t> a </a:t>
            </a:r>
            <a:r>
              <a:rPr lang="de-DE" dirty="0" err="1" smtClean="0">
                <a:sym typeface="Wingdings"/>
              </a:rPr>
              <a:t>problem</a:t>
            </a:r>
            <a:r>
              <a:rPr lang="de-DE" dirty="0" smtClean="0">
                <a:sym typeface="Wingdings"/>
              </a:rPr>
              <a:t>!</a:t>
            </a:r>
            <a:br>
              <a:rPr lang="de-DE" dirty="0" smtClean="0">
                <a:sym typeface="Wingdings"/>
              </a:rPr>
            </a:br>
            <a:endParaRPr lang="de-DE" dirty="0" smtClean="0">
              <a:sym typeface="Wingdings"/>
            </a:endParaRPr>
          </a:p>
          <a:p>
            <a:r>
              <a:rPr lang="de-DE" dirty="0" err="1" smtClean="0"/>
              <a:t>Advanced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Development: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largeapps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/>
              <a:t>CompactRIO</a:t>
            </a:r>
            <a:r>
              <a:rPr lang="de-DE" dirty="0" smtClean="0"/>
              <a:t> </a:t>
            </a:r>
            <a:r>
              <a:rPr lang="de-DE" dirty="0" err="1" smtClean="0"/>
              <a:t>Developer‘s</a:t>
            </a:r>
            <a:r>
              <a:rPr lang="de-DE" dirty="0" smtClean="0"/>
              <a:t> Guide:</a:t>
            </a:r>
            <a:br>
              <a:rPr lang="de-DE" dirty="0" smtClean="0"/>
            </a:b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pdf</a:t>
            </a:r>
            <a:r>
              <a:rPr lang="de-DE" dirty="0" smtClean="0"/>
              <a:t>/</a:t>
            </a:r>
            <a:r>
              <a:rPr lang="de-DE" dirty="0" err="1" smtClean="0"/>
              <a:t>products</a:t>
            </a:r>
            <a:r>
              <a:rPr lang="de-DE" dirty="0" smtClean="0"/>
              <a:t>/</a:t>
            </a:r>
            <a:r>
              <a:rPr lang="de-DE" dirty="0" err="1" smtClean="0"/>
              <a:t>us</a:t>
            </a:r>
            <a:r>
              <a:rPr lang="de-DE" dirty="0" smtClean="0"/>
              <a:t>/</a:t>
            </a:r>
            <a:r>
              <a:rPr lang="de-DE" dirty="0" err="1" smtClean="0"/>
              <a:t>fullcriodevguide.pdf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95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Online Resources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NI Community: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community</a:t>
            </a:r>
            <a:r>
              <a:rPr lang="de-DE" dirty="0" smtClean="0"/>
              <a:t>/</a:t>
            </a:r>
          </a:p>
          <a:p>
            <a:pPr lvl="1"/>
            <a:r>
              <a:rPr lang="de-DE" dirty="0" smtClean="0"/>
              <a:t>Forums: </a:t>
            </a:r>
            <a:r>
              <a:rPr lang="de-DE" dirty="0" err="1" smtClean="0"/>
              <a:t>forums.ni.com</a:t>
            </a:r>
            <a:endParaRPr lang="de-DE" dirty="0" smtClean="0"/>
          </a:p>
          <a:p>
            <a:pPr lvl="1"/>
            <a:r>
              <a:rPr lang="de-DE" dirty="0" smtClean="0"/>
              <a:t>Groups: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groups</a:t>
            </a:r>
            <a:endParaRPr lang="de-DE" dirty="0" smtClean="0"/>
          </a:p>
          <a:p>
            <a:pPr lvl="1"/>
            <a:r>
              <a:rPr lang="de-DE" dirty="0" err="1" smtClean="0"/>
              <a:t>Idea</a:t>
            </a:r>
            <a:r>
              <a:rPr lang="de-DE" dirty="0" smtClean="0"/>
              <a:t> Exchange: </a:t>
            </a:r>
            <a:r>
              <a:rPr lang="de-DE" dirty="0" err="1" smtClean="0"/>
              <a:t>ni.com</a:t>
            </a:r>
            <a:r>
              <a:rPr lang="de-DE" dirty="0" smtClean="0"/>
              <a:t>/</a:t>
            </a:r>
            <a:r>
              <a:rPr lang="de-DE" dirty="0" err="1" smtClean="0"/>
              <a:t>ideas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Great Source </a:t>
            </a:r>
            <a:r>
              <a:rPr lang="de-DE" dirty="0" err="1" smtClean="0"/>
              <a:t>for</a:t>
            </a:r>
            <a:r>
              <a:rPr lang="de-DE" dirty="0" smtClean="0"/>
              <a:t> Reference Designs </a:t>
            </a:r>
            <a:r>
              <a:rPr lang="de-DE" dirty="0" err="1" smtClean="0"/>
              <a:t>and</a:t>
            </a:r>
            <a:r>
              <a:rPr lang="de-DE" dirty="0" smtClean="0"/>
              <a:t> Code Libraries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NI System Engineering: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http://</a:t>
            </a:r>
            <a:r>
              <a:rPr lang="de-DE" dirty="0" err="1" smtClean="0"/>
              <a:t>forums.ni.com</a:t>
            </a:r>
            <a:r>
              <a:rPr lang="de-DE" dirty="0" smtClean="0"/>
              <a:t>/t5/Reference-Design-</a:t>
            </a:r>
            <a:r>
              <a:rPr lang="de-DE" dirty="0" err="1" smtClean="0"/>
              <a:t>Discussions</a:t>
            </a:r>
            <a:r>
              <a:rPr lang="de-DE" dirty="0" smtClean="0"/>
              <a:t>/</a:t>
            </a:r>
            <a:r>
              <a:rPr lang="de-DE" dirty="0" err="1" smtClean="0"/>
              <a:t>ct</a:t>
            </a:r>
            <a:r>
              <a:rPr lang="de-DE" dirty="0" smtClean="0"/>
              <a:t>-p/</a:t>
            </a:r>
            <a:r>
              <a:rPr lang="de-DE" dirty="0" err="1" smtClean="0"/>
              <a:t>ReferenceDesignDiscussions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437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Source Community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Open Source: Software developed by nice guys, who want to share their work with the rest of the world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Be careful:</a:t>
            </a:r>
          </a:p>
          <a:p>
            <a:pPr lvl="1"/>
            <a:r>
              <a:rPr lang="en-US" smtClean="0"/>
              <a:t>Can be buggy</a:t>
            </a:r>
          </a:p>
          <a:p>
            <a:pPr lvl="1"/>
            <a:r>
              <a:rPr lang="en-US" smtClean="0"/>
              <a:t>Has licenses attached (do NOT breach license agreements!)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Resources:</a:t>
            </a:r>
          </a:p>
          <a:p>
            <a:pPr lvl="1"/>
            <a:r>
              <a:rPr lang="en-US" smtClean="0"/>
              <a:t>OpenG</a:t>
            </a:r>
          </a:p>
          <a:p>
            <a:pPr lvl="1"/>
            <a:r>
              <a:rPr lang="en-US" smtClean="0"/>
              <a:t>LAVA</a:t>
            </a:r>
          </a:p>
          <a:p>
            <a:pPr lvl="1"/>
            <a:r>
              <a:rPr lang="en-US" smtClean="0"/>
              <a:t>All (or most) tools can be downloaded and installed using the VI Package Manager (included in newer LabVIEW versions – otherwise download from JKI.net)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gatherings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NI Week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Week of August in Austin,</a:t>
            </a:r>
            <a:r>
              <a:rPr lang="en-US" dirty="0"/>
              <a:t> </a:t>
            </a:r>
            <a:r>
              <a:rPr lang="en-US" dirty="0" smtClean="0"/>
              <a:t>TX, 5000+ attendees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NI Days</a:t>
            </a:r>
          </a:p>
          <a:p>
            <a:pPr lvl="1"/>
            <a:r>
              <a:rPr lang="en-US" dirty="0" smtClean="0"/>
              <a:t>October/November, Chicago, Boston, Toronto…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LabVIEW</a:t>
            </a:r>
            <a:r>
              <a:rPr lang="en-US" dirty="0" smtClean="0"/>
              <a:t> Developer Days</a:t>
            </a:r>
          </a:p>
          <a:p>
            <a:pPr lvl="1"/>
            <a:r>
              <a:rPr lang="en-US" dirty="0" smtClean="0"/>
              <a:t>April/May, 14 Cities (closest: Cincinnati)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Seminars and User Group Meetings</a:t>
            </a:r>
          </a:p>
          <a:p>
            <a:pPr lvl="1"/>
            <a:r>
              <a:rPr lang="en-US" dirty="0" smtClean="0"/>
              <a:t>All year long, regional and virtual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Summer of </a:t>
            </a:r>
            <a:r>
              <a:rPr lang="en-US" dirty="0" err="1" smtClean="0"/>
              <a:t>LabVIEW</a:t>
            </a:r>
            <a:r>
              <a:rPr lang="en-US" dirty="0" smtClean="0"/>
              <a:t> </a:t>
            </a:r>
            <a:r>
              <a:rPr lang="en-US" dirty="0" err="1" smtClean="0"/>
              <a:t>WebCast</a:t>
            </a:r>
            <a:r>
              <a:rPr lang="en-US" dirty="0" smtClean="0"/>
              <a:t> Series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WebCasts</a:t>
            </a:r>
            <a:r>
              <a:rPr lang="en-US" dirty="0" smtClean="0"/>
              <a:t> on demand (800+)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3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LabVIEW</a:t>
            </a:r>
            <a:r>
              <a:rPr lang="en-US" dirty="0"/>
              <a:t> 101 – and then?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Software Architecture for </a:t>
            </a:r>
            <a:r>
              <a:rPr lang="en-US" b="1" dirty="0" err="1">
                <a:solidFill>
                  <a:srgbClr val="FF0000"/>
                </a:solidFill>
              </a:rPr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Software Development Guidelines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Prepare for a Software Development Job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8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in </a:t>
            </a:r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a software architect???</a:t>
            </a:r>
          </a:p>
          <a:p>
            <a:pPr marL="0" indent="0">
              <a:buNone/>
            </a:pPr>
            <a:r>
              <a:rPr lang="en-US" dirty="0" smtClean="0"/>
              <a:t>     (probably yes – at least to some extend…)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It’s basically the same as in all languages </a:t>
            </a:r>
            <a:r>
              <a:rPr lang="en-US" dirty="0" smtClean="0">
                <a:sym typeface="Wingdings"/>
              </a:rPr>
              <a:t>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/>
              <a:t>Different levels of architecture</a:t>
            </a:r>
          </a:p>
          <a:p>
            <a:pPr lvl="1"/>
            <a:r>
              <a:rPr lang="en-US" dirty="0" smtClean="0"/>
              <a:t>System architecture</a:t>
            </a:r>
          </a:p>
          <a:p>
            <a:pPr lvl="1"/>
            <a:r>
              <a:rPr lang="en-US" dirty="0" smtClean="0"/>
              <a:t>Hardware architecture</a:t>
            </a:r>
          </a:p>
          <a:p>
            <a:pPr lvl="1"/>
            <a:r>
              <a:rPr lang="en-US" dirty="0" smtClean="0"/>
              <a:t>Software architecture</a:t>
            </a:r>
          </a:p>
          <a:p>
            <a:pPr lvl="1"/>
            <a:r>
              <a:rPr lang="en-US" dirty="0" smtClean="0"/>
              <a:t>Architecture of the whole software</a:t>
            </a:r>
          </a:p>
          <a:p>
            <a:pPr lvl="1"/>
            <a:r>
              <a:rPr lang="en-US" dirty="0" smtClean="0"/>
              <a:t>Architecture of a single process of the software…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Here: Last three bullets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1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in </a:t>
            </a:r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Disclaimer: This is not a substitution for the Advanced Architectures course!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Very brief overview / reminder of some basic concepts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know what’s on the next slides</a:t>
            </a:r>
            <a:r>
              <a:rPr lang="en-US" dirty="0" smtClean="0">
                <a:sym typeface="Wingdings"/>
              </a:rPr>
              <a:t> good!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If not  enjoy some more lifelong learning ;-)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4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in </a:t>
            </a:r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Concepts:</a:t>
            </a:r>
          </a:p>
          <a:p>
            <a:pPr lvl="1"/>
            <a:r>
              <a:rPr lang="en-US" dirty="0" smtClean="0"/>
              <a:t>Data Flow</a:t>
            </a:r>
          </a:p>
          <a:p>
            <a:pPr lvl="1"/>
            <a:r>
              <a:rPr lang="en-US" dirty="0" smtClean="0"/>
              <a:t>State Machine</a:t>
            </a:r>
          </a:p>
          <a:p>
            <a:pPr lvl="1"/>
            <a:r>
              <a:rPr lang="en-US" dirty="0" smtClean="0"/>
              <a:t>Master / Slave</a:t>
            </a:r>
          </a:p>
          <a:p>
            <a:pPr lvl="1"/>
            <a:r>
              <a:rPr lang="en-US" dirty="0" smtClean="0"/>
              <a:t>Producer / Consumer</a:t>
            </a:r>
          </a:p>
          <a:p>
            <a:pPr lvl="1"/>
            <a:r>
              <a:rPr lang="en-US" dirty="0" smtClean="0"/>
              <a:t>Queued Message Handler / Queued State Machine</a:t>
            </a:r>
          </a:p>
          <a:p>
            <a:pPr lvl="1"/>
            <a:r>
              <a:rPr lang="en-US" dirty="0" smtClean="0"/>
              <a:t>Object Oriented Pattern</a:t>
            </a:r>
            <a:br>
              <a:rPr lang="en-US" dirty="0" smtClean="0"/>
            </a:br>
            <a:r>
              <a:rPr lang="en-US" dirty="0" smtClean="0"/>
              <a:t>(becoming more and more important!)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2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in </a:t>
            </a:r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 not re-invent the wheel!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design-patterns to write code that is easily understood by other developers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Rely on proven and well tested concepts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But: Don’t use them </a:t>
            </a:r>
            <a:r>
              <a:rPr lang="en-US" smtClean="0"/>
              <a:t>without thinking!</a:t>
            </a:r>
            <a:endParaRPr lang="en-US" dirty="0" smtClean="0"/>
          </a:p>
          <a:p>
            <a:r>
              <a:rPr lang="en-US" dirty="0" smtClean="0"/>
              <a:t>And: tailor your design patterns to your needs!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ym typeface="Wingdings"/>
              </a:rPr>
              <a:t> start from common design patterns</a:t>
            </a:r>
          </a:p>
          <a:p>
            <a:r>
              <a:rPr lang="en-US" dirty="0" smtClean="0">
                <a:sym typeface="Wingdings"/>
              </a:rPr>
              <a:t> extend them to meet your specific needs</a:t>
            </a:r>
          </a:p>
          <a:p>
            <a:r>
              <a:rPr lang="en-US" dirty="0" smtClean="0">
                <a:sym typeface="Wingdings"/>
              </a:rPr>
              <a:t> keep the extensions modular, so that you can re-use your code</a:t>
            </a:r>
          </a:p>
          <a:p>
            <a:r>
              <a:rPr lang="en-US" dirty="0" smtClean="0">
                <a:sym typeface="Wingdings"/>
              </a:rPr>
              <a:t> keep your code well documented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4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LabVIEW</a:t>
            </a:r>
            <a:r>
              <a:rPr lang="en-US" dirty="0" smtClean="0"/>
              <a:t> 101 – and then?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Software Architecture for </a:t>
            </a:r>
            <a:r>
              <a:rPr lang="en-US" dirty="0" err="1" smtClean="0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Software Development Guidelines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Prepare for a Software Development Job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6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LabVIEW</a:t>
            </a:r>
            <a:r>
              <a:rPr lang="en-US" dirty="0"/>
              <a:t> 101 – and then?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Software Architecture for </a:t>
            </a:r>
            <a:r>
              <a:rPr lang="en-US" dirty="0" err="1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General Software Development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Prepare for a Software Development Job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1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have the full software lifecycle in mind!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Routine Operation</a:t>
            </a:r>
          </a:p>
          <a:p>
            <a:pPr lvl="1"/>
            <a:r>
              <a:rPr lang="en-US" dirty="0" smtClean="0"/>
              <a:t>Maintenance / Support</a:t>
            </a:r>
          </a:p>
          <a:p>
            <a:pPr lvl="1"/>
            <a:r>
              <a:rPr lang="en-US" dirty="0" smtClean="0"/>
              <a:t>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7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specification! (even for smaller problems)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Thinking about your requirements before implementing code ensures that you have a well defined picture of the problem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helps to get clear requirements that are testable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allows to define a suitable software architecture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avoids to forget important features</a:t>
            </a:r>
          </a:p>
        </p:txBody>
      </p:sp>
    </p:spTree>
    <p:extLst>
      <p:ext uri="{BB962C8B-B14F-4D97-AF65-F5344CB8AC3E}">
        <p14:creationId xmlns:p14="http://schemas.microsoft.com/office/powerpoint/2010/main" val="19090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Source Code Control!</a:t>
            </a:r>
          </a:p>
          <a:p>
            <a:pPr lvl="1"/>
            <a:r>
              <a:rPr lang="en-US" dirty="0" smtClean="0"/>
              <a:t>Check in / check out your code</a:t>
            </a:r>
          </a:p>
          <a:p>
            <a:pPr lvl="1"/>
            <a:r>
              <a:rPr lang="en-US" dirty="0" smtClean="0"/>
              <a:t>Restore previous version</a:t>
            </a:r>
          </a:p>
          <a:p>
            <a:pPr lvl="1"/>
            <a:r>
              <a:rPr lang="en-US" dirty="0" smtClean="0"/>
              <a:t>Work together on larger projects</a:t>
            </a:r>
          </a:p>
          <a:p>
            <a:pPr lvl="1"/>
            <a:r>
              <a:rPr lang="en-US" dirty="0" smtClean="0"/>
              <a:t>Document changes to the code</a:t>
            </a:r>
          </a:p>
          <a:p>
            <a:pPr lvl="1"/>
            <a:r>
              <a:rPr lang="en-US" dirty="0" smtClean="0"/>
              <a:t>Merge / Diff versions of code</a:t>
            </a:r>
          </a:p>
          <a:p>
            <a:pPr lvl="1"/>
            <a:r>
              <a:rPr lang="en-US" dirty="0" smtClean="0"/>
              <a:t>Create branches, if you want to try something new</a:t>
            </a:r>
          </a:p>
          <a:p>
            <a:pPr lvl="1"/>
            <a:r>
              <a:rPr lang="en-US" dirty="0" smtClean="0"/>
              <a:t>Create tags for release versions</a:t>
            </a:r>
          </a:p>
        </p:txBody>
      </p:sp>
    </p:spTree>
    <p:extLst>
      <p:ext uri="{BB962C8B-B14F-4D97-AF65-F5344CB8AC3E}">
        <p14:creationId xmlns:p14="http://schemas.microsoft.com/office/powerpoint/2010/main" val="30415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your code!</a:t>
            </a:r>
          </a:p>
          <a:p>
            <a:pPr lvl="1"/>
            <a:r>
              <a:rPr lang="en-US" dirty="0" smtClean="0"/>
              <a:t>Unit test for each function</a:t>
            </a:r>
          </a:p>
          <a:p>
            <a:pPr lvl="1"/>
            <a:r>
              <a:rPr lang="en-US" dirty="0" smtClean="0"/>
              <a:t>Integration tests for the whole software</a:t>
            </a:r>
          </a:p>
          <a:p>
            <a:pPr lvl="1"/>
            <a:r>
              <a:rPr lang="en-US" dirty="0" smtClean="0"/>
              <a:t>Test as early as possible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You want reliable software!</a:t>
            </a:r>
          </a:p>
          <a:p>
            <a:pPr lvl="1"/>
            <a:r>
              <a:rPr lang="en-US" dirty="0" smtClean="0"/>
              <a:t>You want to be sure that your code really does what you specified earlier!</a:t>
            </a:r>
          </a:p>
          <a:p>
            <a:pPr lvl="1"/>
            <a:r>
              <a:rPr lang="en-US" dirty="0" smtClean="0"/>
              <a:t>Test cost (time) of fixing a bug increases along the timeline of the project!</a:t>
            </a:r>
          </a:p>
        </p:txBody>
      </p:sp>
    </p:spTree>
    <p:extLst>
      <p:ext uri="{BB962C8B-B14F-4D97-AF65-F5344CB8AC3E}">
        <p14:creationId xmlns:p14="http://schemas.microsoft.com/office/powerpoint/2010/main" val="30415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Manage your builds!</a:t>
            </a:r>
          </a:p>
          <a:p>
            <a:pPr lvl="1"/>
            <a:r>
              <a:rPr lang="en-US" dirty="0" smtClean="0"/>
              <a:t>Nightly build</a:t>
            </a:r>
          </a:p>
          <a:p>
            <a:pPr lvl="1"/>
            <a:r>
              <a:rPr lang="en-US" dirty="0" smtClean="0"/>
              <a:t>Latest stable version</a:t>
            </a:r>
          </a:p>
          <a:p>
            <a:pPr lvl="1"/>
            <a:r>
              <a:rPr lang="en-US" dirty="0" smtClean="0"/>
              <a:t>Beta versions</a:t>
            </a:r>
          </a:p>
          <a:p>
            <a:pPr lvl="1"/>
            <a:r>
              <a:rPr lang="en-US" dirty="0" smtClean="0"/>
              <a:t>Write release notes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You don’t want to work with an old buggy version!</a:t>
            </a:r>
          </a:p>
          <a:p>
            <a:pPr lvl="1"/>
            <a:r>
              <a:rPr lang="en-US" dirty="0" smtClean="0"/>
              <a:t>You want to ensure that you’re only working with a stable version and not with risky trials from last night!</a:t>
            </a:r>
          </a:p>
          <a:p>
            <a:pPr lvl="1"/>
            <a:r>
              <a:rPr lang="en-US" dirty="0" smtClean="0"/>
              <a:t>You want to be sure which version you’re using, and what it does!</a:t>
            </a:r>
          </a:p>
        </p:txBody>
      </p:sp>
    </p:spTree>
    <p:extLst>
      <p:ext uri="{BB962C8B-B14F-4D97-AF65-F5344CB8AC3E}">
        <p14:creationId xmlns:p14="http://schemas.microsoft.com/office/powerpoint/2010/main" val="30415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your code modular!</a:t>
            </a:r>
          </a:p>
          <a:p>
            <a:pPr lvl="1"/>
            <a:r>
              <a:rPr lang="en-US" dirty="0" smtClean="0"/>
              <a:t>One process for one set of functions</a:t>
            </a:r>
          </a:p>
          <a:p>
            <a:pPr lvl="1"/>
            <a:r>
              <a:rPr lang="en-US" dirty="0" smtClean="0"/>
              <a:t>Have common interfaces / interface types</a:t>
            </a:r>
          </a:p>
          <a:p>
            <a:pPr lvl="1"/>
            <a:r>
              <a:rPr lang="en-US" dirty="0" smtClean="0"/>
              <a:t>Keep functions independent of interfaces, work with “connectors” instead</a:t>
            </a:r>
          </a:p>
          <a:p>
            <a:pPr lvl="1"/>
            <a:r>
              <a:rPr lang="en-US" dirty="0" smtClean="0"/>
              <a:t>Keep processes flexible by applying configuration to them instead of hard-coding settings</a:t>
            </a:r>
          </a:p>
          <a:p>
            <a:pPr lvl="1"/>
            <a:r>
              <a:rPr lang="en-US" dirty="0" smtClean="0"/>
              <a:t>Separate functions and user interface</a:t>
            </a:r>
          </a:p>
          <a:p>
            <a:pPr lvl="1"/>
            <a:r>
              <a:rPr lang="en-US" dirty="0" smtClean="0"/>
              <a:t>Think in abstraction layers</a:t>
            </a:r>
          </a:p>
        </p:txBody>
      </p:sp>
    </p:spTree>
    <p:extLst>
      <p:ext uri="{BB962C8B-B14F-4D97-AF65-F5344CB8AC3E}">
        <p14:creationId xmlns:p14="http://schemas.microsoft.com/office/powerpoint/2010/main" val="304150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your code clear and easy to maintain!</a:t>
            </a:r>
          </a:p>
          <a:p>
            <a:pPr lvl="1"/>
            <a:r>
              <a:rPr lang="en-US" dirty="0" smtClean="0"/>
              <a:t>Invest in error handling</a:t>
            </a:r>
          </a:p>
          <a:p>
            <a:pPr lvl="1"/>
            <a:r>
              <a:rPr lang="en-US" dirty="0" smtClean="0"/>
              <a:t>Provide descriptive and meaningful feedback on errors, warnings, messages</a:t>
            </a:r>
          </a:p>
          <a:p>
            <a:pPr lvl="1"/>
            <a:r>
              <a:rPr lang="en-US" dirty="0" smtClean="0"/>
              <a:t>Allow easy tracking of bugs by having a well defined task for each function of your code (more VIs is often better!)</a:t>
            </a:r>
          </a:p>
          <a:p>
            <a:pPr lvl="1"/>
            <a:r>
              <a:rPr lang="en-US" dirty="0" smtClean="0"/>
              <a:t>Be careful when fixing something in place A! it could affect places B, C, D,…!</a:t>
            </a:r>
          </a:p>
        </p:txBody>
      </p:sp>
    </p:spTree>
    <p:extLst>
      <p:ext uri="{BB962C8B-B14F-4D97-AF65-F5344CB8AC3E}">
        <p14:creationId xmlns:p14="http://schemas.microsoft.com/office/powerpoint/2010/main" val="12536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your code extensible!</a:t>
            </a:r>
          </a:p>
          <a:p>
            <a:pPr lvl="1"/>
            <a:r>
              <a:rPr lang="en-US" dirty="0" smtClean="0"/>
              <a:t>Going from N to N+1 should be easy!</a:t>
            </a:r>
          </a:p>
          <a:p>
            <a:pPr lvl="2"/>
            <a:r>
              <a:rPr lang="en-US" dirty="0" smtClean="0"/>
              <a:t>Add function</a:t>
            </a:r>
          </a:p>
          <a:p>
            <a:pPr lvl="2"/>
            <a:r>
              <a:rPr lang="en-US" dirty="0" smtClean="0"/>
              <a:t>Add interface</a:t>
            </a:r>
          </a:p>
          <a:p>
            <a:pPr lvl="2"/>
            <a:r>
              <a:rPr lang="en-US" dirty="0" smtClean="0"/>
              <a:t>Add hardware</a:t>
            </a:r>
          </a:p>
          <a:p>
            <a:pPr lvl="2"/>
            <a:r>
              <a:rPr lang="en-US" dirty="0" smtClean="0"/>
              <a:t>Add process</a:t>
            </a:r>
          </a:p>
          <a:p>
            <a:pPr lvl="2"/>
            <a:r>
              <a:rPr lang="en-US" dirty="0" smtClean="0"/>
              <a:t>Add instance of process</a:t>
            </a:r>
          </a:p>
          <a:p>
            <a:pPr lvl="2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536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whole package: Continuous Integration!</a:t>
            </a:r>
          </a:p>
          <a:p>
            <a:r>
              <a:rPr lang="en-US" dirty="0" smtClean="0"/>
              <a:t>Combine</a:t>
            </a:r>
          </a:p>
          <a:p>
            <a:pPr lvl="1"/>
            <a:r>
              <a:rPr lang="en-US" dirty="0" smtClean="0"/>
              <a:t>Source Code Control</a:t>
            </a:r>
          </a:p>
          <a:p>
            <a:pPr lvl="1"/>
            <a:r>
              <a:rPr lang="en-US" dirty="0" smtClean="0"/>
              <a:t>Requirements Tracking</a:t>
            </a:r>
          </a:p>
          <a:p>
            <a:pPr lvl="1"/>
            <a:r>
              <a:rPr lang="en-US" dirty="0" smtClean="0"/>
              <a:t>Build Management</a:t>
            </a:r>
          </a:p>
          <a:p>
            <a:pPr lvl="1"/>
            <a:r>
              <a:rPr lang="en-US" dirty="0" smtClean="0"/>
              <a:t>Deployment Management</a:t>
            </a:r>
          </a:p>
          <a:p>
            <a:pPr lvl="1"/>
            <a:r>
              <a:rPr lang="en-US" dirty="0" smtClean="0"/>
              <a:t>Code Reuse and 3</a:t>
            </a:r>
            <a:r>
              <a:rPr lang="en-US" baseline="30000" dirty="0" smtClean="0"/>
              <a:t>rd</a:t>
            </a:r>
            <a:r>
              <a:rPr lang="en-US" dirty="0" smtClean="0"/>
              <a:t> Party Code Management</a:t>
            </a:r>
          </a:p>
        </p:txBody>
      </p:sp>
    </p:spTree>
    <p:extLst>
      <p:ext uri="{BB962C8B-B14F-4D97-AF65-F5344CB8AC3E}">
        <p14:creationId xmlns:p14="http://schemas.microsoft.com/office/powerpoint/2010/main" val="12536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LabVIEW</a:t>
            </a:r>
            <a:r>
              <a:rPr lang="en-US" dirty="0" smtClean="0"/>
              <a:t> 101 – and then?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Software Architecture for </a:t>
            </a:r>
            <a:r>
              <a:rPr lang="en-US" dirty="0" err="1" smtClean="0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Software Development Guidelines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Prepare for a Software Development Job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8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Software Development Guidelines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Workflow</a:t>
            </a:r>
          </a:p>
          <a:p>
            <a:pPr lvl="1"/>
            <a:r>
              <a:rPr lang="en-US" dirty="0" smtClean="0"/>
              <a:t>Repository commit triggers Build Management</a:t>
            </a:r>
          </a:p>
          <a:p>
            <a:pPr lvl="1"/>
            <a:r>
              <a:rPr lang="en-US" dirty="0" smtClean="0"/>
              <a:t>BM pulls code from repository</a:t>
            </a:r>
          </a:p>
          <a:p>
            <a:pPr lvl="1"/>
            <a:r>
              <a:rPr lang="en-US" dirty="0" smtClean="0"/>
              <a:t>BM pulls code from Package Management</a:t>
            </a:r>
          </a:p>
          <a:p>
            <a:pPr lvl="1"/>
            <a:r>
              <a:rPr lang="en-US" dirty="0" smtClean="0"/>
              <a:t>BM triggers build machine</a:t>
            </a:r>
          </a:p>
          <a:p>
            <a:pPr lvl="1"/>
            <a:r>
              <a:rPr lang="en-US" dirty="0" smtClean="0"/>
              <a:t>Build is executed</a:t>
            </a:r>
          </a:p>
          <a:p>
            <a:pPr lvl="1"/>
            <a:r>
              <a:rPr lang="en-US" dirty="0" smtClean="0"/>
              <a:t>Tests are run</a:t>
            </a:r>
          </a:p>
          <a:p>
            <a:pPr lvl="1"/>
            <a:r>
              <a:rPr lang="en-US" dirty="0" smtClean="0"/>
              <a:t>Requirements Management is updated</a:t>
            </a:r>
          </a:p>
          <a:p>
            <a:pPr lvl="1"/>
            <a:r>
              <a:rPr lang="en-US" dirty="0" smtClean="0"/>
              <a:t>Package Management or delivery directory is updated</a:t>
            </a:r>
          </a:p>
        </p:txBody>
      </p:sp>
    </p:spTree>
    <p:extLst>
      <p:ext uri="{BB962C8B-B14F-4D97-AF65-F5344CB8AC3E}">
        <p14:creationId xmlns:p14="http://schemas.microsoft.com/office/powerpoint/2010/main" val="26496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LabVIEW</a:t>
            </a:r>
            <a:r>
              <a:rPr lang="en-US" dirty="0"/>
              <a:t> 101 – and then?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Software Architecture for </a:t>
            </a:r>
            <a:r>
              <a:rPr lang="en-US" dirty="0" err="1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General Software Development Guidelines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Prepare for a Software Development Job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6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Basically: Do the same as for any other job application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remark: form and content of an application letter, CV, etc. is irrelevant for your personal skills</a:t>
            </a:r>
          </a:p>
          <a:p>
            <a:r>
              <a:rPr lang="en-US" dirty="0" smtClean="0"/>
              <a:t>BUT: on the other side aren’t highly qualified scientists and engineers, but pretty simple-minded HR employees!!!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Follow the rules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Learn how to write your paperwork in such a way that they like it!</a:t>
            </a:r>
            <a:br>
              <a:rPr lang="en-US" dirty="0" smtClean="0"/>
            </a:br>
            <a:r>
              <a:rPr lang="en-US" dirty="0" smtClean="0"/>
              <a:t>(at least if you apply at a large company…)</a:t>
            </a:r>
          </a:p>
        </p:txBody>
      </p:sp>
    </p:spTree>
    <p:extLst>
      <p:ext uri="{BB962C8B-B14F-4D97-AF65-F5344CB8AC3E}">
        <p14:creationId xmlns:p14="http://schemas.microsoft.com/office/powerpoint/2010/main" val="158974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might happen in the application process?</a:t>
            </a:r>
          </a:p>
          <a:p>
            <a:pPr lvl="1"/>
            <a:r>
              <a:rPr lang="en-US" dirty="0" smtClean="0">
                <a:sym typeface="Wingdings"/>
              </a:rPr>
              <a:t>Written application</a:t>
            </a:r>
          </a:p>
          <a:p>
            <a:pPr lvl="2"/>
            <a:r>
              <a:rPr lang="en-US" dirty="0" smtClean="0">
                <a:sym typeface="Wingdings"/>
              </a:rPr>
              <a:t>On your own initiative</a:t>
            </a:r>
          </a:p>
          <a:p>
            <a:pPr lvl="2"/>
            <a:r>
              <a:rPr lang="en-US" dirty="0" smtClean="0">
                <a:sym typeface="Wingdings"/>
              </a:rPr>
              <a:t>On a open position advertisement</a:t>
            </a:r>
          </a:p>
          <a:p>
            <a:pPr lvl="2"/>
            <a:r>
              <a:rPr lang="en-US" dirty="0" smtClean="0">
                <a:sym typeface="Wingdings"/>
              </a:rPr>
              <a:t>Via Mail / E-Mail (free form)</a:t>
            </a:r>
          </a:p>
          <a:p>
            <a:pPr lvl="2"/>
            <a:r>
              <a:rPr lang="en-US" dirty="0" smtClean="0">
                <a:sym typeface="Wingdings"/>
              </a:rPr>
              <a:t>Via online portal (has to fit their form…)</a:t>
            </a:r>
          </a:p>
          <a:p>
            <a:pPr lvl="1"/>
            <a:r>
              <a:rPr lang="en-US" dirty="0" smtClean="0">
                <a:sym typeface="Wingdings"/>
              </a:rPr>
              <a:t>Assessment center</a:t>
            </a:r>
          </a:p>
          <a:p>
            <a:pPr lvl="1"/>
            <a:r>
              <a:rPr lang="en-US" dirty="0" smtClean="0">
                <a:sym typeface="Wingdings"/>
              </a:rPr>
              <a:t>Interview</a:t>
            </a:r>
          </a:p>
          <a:p>
            <a:pPr lvl="1"/>
            <a:r>
              <a:rPr lang="en-US" dirty="0" smtClean="0">
                <a:sym typeface="Wingdings"/>
              </a:rPr>
              <a:t>Negotiation</a:t>
            </a:r>
          </a:p>
        </p:txBody>
      </p:sp>
    </p:spTree>
    <p:extLst>
      <p:ext uri="{BB962C8B-B14F-4D97-AF65-F5344CB8AC3E}">
        <p14:creationId xmlns:p14="http://schemas.microsoft.com/office/powerpoint/2010/main" val="267000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helps (at least, if your applications makes its way to MY desk)?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Plausible timeline in the CV</a:t>
            </a:r>
          </a:p>
          <a:p>
            <a:pPr lvl="2"/>
            <a:r>
              <a:rPr lang="en-US" dirty="0" smtClean="0"/>
              <a:t>No empty spots, studied in the expected time, did not start N studies and didn’t finish any</a:t>
            </a:r>
          </a:p>
          <a:p>
            <a:pPr lvl="2"/>
            <a:r>
              <a:rPr lang="en-US" dirty="0" smtClean="0"/>
              <a:t>If your CV isn’t a straight line, but has its turning points </a:t>
            </a:r>
            <a:r>
              <a:rPr lang="en-US" dirty="0" smtClean="0">
                <a:sym typeface="Wingdings"/>
              </a:rPr>
              <a:t> EXPLAIN THEM!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Proven knowledge of relevant software development tools (job dependent)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But, MORE IMPORTANT: Proven general software development knowledge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Good results in relevant courses</a:t>
            </a:r>
          </a:p>
          <a:p>
            <a:pPr lvl="2"/>
            <a:r>
              <a:rPr lang="en-US" dirty="0" smtClean="0">
                <a:sym typeface="Wingdings"/>
              </a:rPr>
              <a:t>Apply at financial / insurance company  there should be some economy in your coursework</a:t>
            </a:r>
          </a:p>
          <a:p>
            <a:pPr lvl="2"/>
            <a:r>
              <a:rPr lang="en-US" dirty="0" smtClean="0">
                <a:sym typeface="Wingdings"/>
              </a:rPr>
              <a:t>Apply at a DAQ-company  there should be some physics, electronics, etc.</a:t>
            </a:r>
          </a:p>
        </p:txBody>
      </p:sp>
    </p:spTree>
    <p:extLst>
      <p:ext uri="{BB962C8B-B14F-4D97-AF65-F5344CB8AC3E}">
        <p14:creationId xmlns:p14="http://schemas.microsoft.com/office/powerpoint/2010/main" val="155514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helps (at least, if your applications makes its way to MY desk)?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Real-World work experience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Demonstrated willingness of travel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Proven team-compatibility</a:t>
            </a:r>
          </a:p>
        </p:txBody>
      </p:sp>
    </p:spTree>
    <p:extLst>
      <p:ext uri="{BB962C8B-B14F-4D97-AF65-F5344CB8AC3E}">
        <p14:creationId xmlns:p14="http://schemas.microsoft.com/office/powerpoint/2010/main" val="267000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helps in an assessment center?</a:t>
            </a:r>
          </a:p>
          <a:p>
            <a:pPr lvl="1"/>
            <a:r>
              <a:rPr lang="en-US" dirty="0" smtClean="0">
                <a:sym typeface="Wingdings"/>
              </a:rPr>
              <a:t>Basically NOTHING…!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Follow the rules and play their game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Prepare yourself with resources about assessment centers in general and at the specific employer in particular</a:t>
            </a:r>
          </a:p>
        </p:txBody>
      </p:sp>
    </p:spTree>
    <p:extLst>
      <p:ext uri="{BB962C8B-B14F-4D97-AF65-F5344CB8AC3E}">
        <p14:creationId xmlns:p14="http://schemas.microsoft.com/office/powerpoint/2010/main" val="267000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helps in an interview?</a:t>
            </a:r>
          </a:p>
          <a:p>
            <a:pPr lvl="1"/>
            <a:r>
              <a:rPr lang="en-US" dirty="0" smtClean="0">
                <a:sym typeface="Wingdings"/>
              </a:rPr>
              <a:t>Be yourself!</a:t>
            </a: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Be prepared to be asked questions about the company your applying with!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Do not only answer questions, talk freely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Ask you own questions!</a:t>
            </a:r>
          </a:p>
          <a:p>
            <a:pPr lvl="2"/>
            <a:r>
              <a:rPr lang="en-US" dirty="0" smtClean="0">
                <a:sym typeface="Wingdings"/>
              </a:rPr>
              <a:t>The first one shouldn’t be “MONEY…!?” ;-)</a:t>
            </a:r>
          </a:p>
          <a:p>
            <a:pPr lvl="2"/>
            <a:r>
              <a:rPr lang="en-US" dirty="0" smtClean="0">
                <a:sym typeface="Wingdings"/>
              </a:rPr>
              <a:t>Have a list of questions prepared</a:t>
            </a:r>
          </a:p>
        </p:txBody>
      </p:sp>
    </p:spTree>
    <p:extLst>
      <p:ext uri="{BB962C8B-B14F-4D97-AF65-F5344CB8AC3E}">
        <p14:creationId xmlns:p14="http://schemas.microsoft.com/office/powerpoint/2010/main" val="339603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12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do I try to learn about a candidate in an interview?</a:t>
            </a:r>
          </a:p>
          <a:p>
            <a:pPr lvl="1"/>
            <a:r>
              <a:rPr lang="en-US" dirty="0" smtClean="0">
                <a:sym typeface="Wingdings"/>
              </a:rPr>
              <a:t>Is the candidate suitable for the job?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(in terms of qualification)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 the candidate suitable for the job?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(in terms of work attitude)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 the candidate suitable for the job?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(in terms of fitting into the specific team and the company in general)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 the candidate suitable for the job?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(in terms of long-term perspectives for the candidate and the company)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 the candidate suitable for the job?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(in terms of working with and for me)</a:t>
            </a:r>
          </a:p>
        </p:txBody>
      </p:sp>
    </p:spTree>
    <p:extLst>
      <p:ext uri="{BB962C8B-B14F-4D97-AF65-F5344CB8AC3E}">
        <p14:creationId xmlns:p14="http://schemas.microsoft.com/office/powerpoint/2010/main" val="38263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for a</a:t>
            </a:r>
            <a:br>
              <a:rPr lang="en-US" dirty="0" smtClean="0"/>
            </a:br>
            <a:r>
              <a:rPr lang="en-US" dirty="0" smtClean="0"/>
              <a:t>Software Development Job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Negotiations…</a:t>
            </a:r>
          </a:p>
          <a:p>
            <a:pPr lvl="1"/>
            <a:r>
              <a:rPr lang="en-US" dirty="0" smtClean="0">
                <a:sym typeface="Wingdings"/>
              </a:rPr>
              <a:t>Know your market value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Know the payment structure in that type of business in that region, in a company of such size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Add a reasonable amount to have something for negotiation, but don’t exaggerate!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See the whole package!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Money isn’t the only component…!</a:t>
            </a:r>
          </a:p>
          <a:p>
            <a:pPr lvl="2"/>
            <a:r>
              <a:rPr lang="en-US" dirty="0" smtClean="0">
                <a:sym typeface="Wingdings"/>
              </a:rPr>
              <a:t>Free coffee, water, etc., Flexible working hours, Annual leave, Amount of travel, Handling of extra hours</a:t>
            </a:r>
          </a:p>
          <a:p>
            <a:pPr lvl="2"/>
            <a:r>
              <a:rPr lang="en-US" dirty="0" smtClean="0">
                <a:sym typeface="Wingdings"/>
              </a:rPr>
              <a:t>Atmosphere!!! (you’re at work most of your time!!!)</a:t>
            </a:r>
          </a:p>
          <a:p>
            <a:pPr marL="914400" lvl="2" indent="0">
              <a:buNone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2634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Jan Jacob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1999 - 2007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Diploma</a:t>
            </a:r>
            <a:r>
              <a:rPr lang="de-DE" dirty="0" smtClean="0"/>
              <a:t> (University </a:t>
            </a:r>
            <a:r>
              <a:rPr lang="de-DE" dirty="0" err="1" smtClean="0"/>
              <a:t>of</a:t>
            </a:r>
            <a:r>
              <a:rPr lang="de-DE" dirty="0" smtClean="0"/>
              <a:t> Hamburg)</a:t>
            </a:r>
            <a:br>
              <a:rPr lang="de-DE" dirty="0" smtClean="0"/>
            </a:b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Characterization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Side-</a:t>
            </a:r>
            <a:r>
              <a:rPr lang="de-DE" dirty="0" err="1" smtClean="0"/>
              <a:t>Gated</a:t>
            </a:r>
            <a:r>
              <a:rPr lang="de-DE" dirty="0" smtClean="0"/>
              <a:t> </a:t>
            </a:r>
            <a:r>
              <a:rPr lang="de-DE" dirty="0" err="1" smtClean="0"/>
              <a:t>InAs</a:t>
            </a:r>
            <a:r>
              <a:rPr lang="de-DE" dirty="0" smtClean="0"/>
              <a:t> </a:t>
            </a:r>
            <a:r>
              <a:rPr lang="de-DE" dirty="0" err="1" smtClean="0"/>
              <a:t>Spinfilters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2007 - 2009 </a:t>
            </a:r>
            <a:r>
              <a:rPr lang="de-DE" dirty="0" err="1" smtClean="0"/>
              <a:t>Ph</a:t>
            </a:r>
            <a:r>
              <a:rPr lang="de-DE" dirty="0" smtClean="0"/>
              <a:t>. D. (University </a:t>
            </a:r>
            <a:r>
              <a:rPr lang="de-DE" dirty="0" err="1" smtClean="0"/>
              <a:t>of</a:t>
            </a:r>
            <a:r>
              <a:rPr lang="de-DE" dirty="0" smtClean="0"/>
              <a:t> Hamburg)</a:t>
            </a:r>
            <a:br>
              <a:rPr lang="de-DE" dirty="0" smtClean="0"/>
            </a:br>
            <a:r>
              <a:rPr lang="de-DE" dirty="0" smtClean="0"/>
              <a:t>All-</a:t>
            </a:r>
            <a:r>
              <a:rPr lang="de-DE" dirty="0" err="1" smtClean="0"/>
              <a:t>Electrical</a:t>
            </a:r>
            <a:r>
              <a:rPr lang="de-DE" dirty="0" smtClean="0"/>
              <a:t> Spin-Filters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2009 – 2012 </a:t>
            </a:r>
            <a:r>
              <a:rPr lang="de-DE" dirty="0" err="1" smtClean="0"/>
              <a:t>Postdoc</a:t>
            </a:r>
            <a:r>
              <a:rPr lang="de-DE" dirty="0" smtClean="0"/>
              <a:t> (University </a:t>
            </a:r>
            <a:r>
              <a:rPr lang="de-DE" dirty="0" err="1" smtClean="0"/>
              <a:t>of</a:t>
            </a:r>
            <a:r>
              <a:rPr lang="de-DE" dirty="0" smtClean="0"/>
              <a:t> Hamburg)</a:t>
            </a:r>
            <a:br>
              <a:rPr lang="de-DE" dirty="0" smtClean="0"/>
            </a:br>
            <a:r>
              <a:rPr lang="de-DE" dirty="0" smtClean="0"/>
              <a:t>Experiments, </a:t>
            </a:r>
            <a:r>
              <a:rPr lang="de-DE" dirty="0" err="1" smtClean="0"/>
              <a:t>Theory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Simulations</a:t>
            </a:r>
            <a:r>
              <a:rPr lang="de-DE" dirty="0" smtClean="0"/>
              <a:t> in Semiconductor </a:t>
            </a:r>
            <a:r>
              <a:rPr lang="de-DE" dirty="0" err="1" smtClean="0"/>
              <a:t>Spintronics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Ohio State, NI, Texas A&amp;M,</a:t>
            </a:r>
            <a:br>
              <a:rPr lang="de-DE" dirty="0" smtClean="0"/>
            </a:br>
            <a:r>
              <a:rPr lang="de-DE" dirty="0" smtClean="0"/>
              <a:t>U Bochum, U Würzburg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625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LabVIEW</a:t>
            </a:r>
            <a:r>
              <a:rPr lang="en-US" dirty="0"/>
              <a:t> 101 – and then?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Software Architecture for </a:t>
            </a:r>
            <a:r>
              <a:rPr lang="en-US" dirty="0" err="1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General Software Development Guidelines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Prepare for a Software Development Job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Daily life in an IT-Company</a:t>
            </a:r>
          </a:p>
        </p:txBody>
      </p:sp>
    </p:spTree>
    <p:extLst>
      <p:ext uri="{BB962C8B-B14F-4D97-AF65-F5344CB8AC3E}">
        <p14:creationId xmlns:p14="http://schemas.microsoft.com/office/powerpoint/2010/main" val="201032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 in an IT-Company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700" dirty="0" smtClean="0">
                <a:sym typeface="Wingdings"/>
              </a:rPr>
              <a:t>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61919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u="sng" dirty="0" smtClean="0"/>
          </a:p>
          <a:p>
            <a:pPr marL="0" indent="0" algn="ctr">
              <a:buNone/>
            </a:pPr>
            <a:endParaRPr lang="en-US" sz="4000" b="1" u="sng"/>
          </a:p>
          <a:p>
            <a:pPr marL="0" indent="0" algn="ctr">
              <a:buNone/>
            </a:pPr>
            <a:r>
              <a:rPr lang="en-US" sz="4000" b="1" u="sng" smtClean="0"/>
              <a:t>THANK </a:t>
            </a:r>
            <a:r>
              <a:rPr lang="en-US" sz="4000" b="1" u="sng" dirty="0" smtClean="0"/>
              <a:t>YOU FOR YOUR ATTENTION!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02793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Since</a:t>
            </a:r>
            <a:r>
              <a:rPr lang="de-DE" dirty="0" smtClean="0"/>
              <a:t> 2013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Werum</a:t>
            </a:r>
            <a:r>
              <a:rPr lang="de-DE" dirty="0" smtClean="0"/>
              <a:t> Software &amp; System AG in Lüneburg, Germany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2013 – 2014 Project Manager</a:t>
            </a:r>
          </a:p>
          <a:p>
            <a:pPr lvl="1"/>
            <a:r>
              <a:rPr lang="de-DE" dirty="0" smtClean="0"/>
              <a:t>Wind Tunnel </a:t>
            </a:r>
            <a:r>
              <a:rPr lang="de-DE" dirty="0" err="1" smtClean="0"/>
              <a:t>Control</a:t>
            </a:r>
            <a:r>
              <a:rPr lang="de-DE" dirty="0" smtClean="0"/>
              <a:t> Systems</a:t>
            </a:r>
          </a:p>
          <a:p>
            <a:pPr lvl="1"/>
            <a:r>
              <a:rPr lang="de-DE" dirty="0" smtClean="0"/>
              <a:t>Maritime Data </a:t>
            </a:r>
            <a:r>
              <a:rPr lang="de-DE" dirty="0" err="1" smtClean="0"/>
              <a:t>Acquisition</a:t>
            </a:r>
            <a:r>
              <a:rPr lang="de-DE" dirty="0" smtClean="0"/>
              <a:t> Systems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/>
              <a:t>Since</a:t>
            </a:r>
            <a:r>
              <a:rPr lang="de-DE" dirty="0" smtClean="0"/>
              <a:t> 2015 </a:t>
            </a:r>
            <a:r>
              <a:rPr lang="de-DE" dirty="0" err="1" smtClean="0"/>
              <a:t>Program</a:t>
            </a:r>
            <a:r>
              <a:rPr lang="de-DE" dirty="0" smtClean="0"/>
              <a:t> Manager</a:t>
            </a:r>
          </a:p>
          <a:p>
            <a:pPr lvl="1"/>
            <a:r>
              <a:rPr lang="de-DE" dirty="0" smtClean="0"/>
              <a:t>Measurement </a:t>
            </a:r>
            <a:r>
              <a:rPr lang="de-DE" dirty="0" err="1" smtClean="0"/>
              <a:t>and</a:t>
            </a:r>
            <a:r>
              <a:rPr lang="de-DE" dirty="0" smtClean="0"/>
              <a:t> Test Systems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50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LabVIEW</a:t>
            </a:r>
            <a:r>
              <a:rPr lang="en-US" b="1" dirty="0">
                <a:solidFill>
                  <a:srgbClr val="FF0000"/>
                </a:solidFill>
              </a:rPr>
              <a:t> 101 – and then?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Software Architecture for </a:t>
            </a:r>
            <a:r>
              <a:rPr lang="en-US" dirty="0" err="1" smtClean="0"/>
              <a:t>LabVIEW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General Software Development Guidelines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Prepare for a Software Development Job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Daily life in an IT-Company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0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LabVIEW 101 – and then?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Lifelong learning </a:t>
            </a:r>
            <a:r>
              <a:rPr lang="en-US" dirty="0" smtClean="0">
                <a:sym typeface="Wingdings"/>
              </a:rPr>
              <a:t>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Training courses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Online resources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Open Source Community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Community gatherings</a:t>
            </a:r>
          </a:p>
        </p:txBody>
      </p:sp>
    </p:spTree>
    <p:extLst>
      <p:ext uri="{BB962C8B-B14F-4D97-AF65-F5344CB8AC3E}">
        <p14:creationId xmlns:p14="http://schemas.microsoft.com/office/powerpoint/2010/main" val="379722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Lifelong learning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will never be done with learning something new about software development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ym typeface="Wingdings"/>
              </a:rPr>
              <a:t>Your chosen development environment (</a:t>
            </a:r>
            <a:r>
              <a:rPr lang="en-US" dirty="0" err="1" smtClean="0">
                <a:sym typeface="Wingdings"/>
              </a:rPr>
              <a:t>LabVIEW</a:t>
            </a:r>
            <a:r>
              <a:rPr lang="en-US" dirty="0" smtClean="0">
                <a:sym typeface="Wingdings"/>
              </a:rPr>
              <a:t>) is constantly evolving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Your peers constantly generate new ideas and concepts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You constantly improve your own skills by using your tools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And: Don’t forget to share your knowledge!!!</a:t>
            </a:r>
          </a:p>
        </p:txBody>
      </p:sp>
    </p:spTree>
    <p:extLst>
      <p:ext uri="{BB962C8B-B14F-4D97-AF65-F5344CB8AC3E}">
        <p14:creationId xmlns:p14="http://schemas.microsoft.com/office/powerpoint/2010/main" val="179916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Courses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National Instruments has an extensive set of training courses for </a:t>
            </a:r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Core 1, Core 2</a:t>
            </a:r>
          </a:p>
          <a:p>
            <a:pPr lvl="1"/>
            <a:r>
              <a:rPr lang="en-US" dirty="0" smtClean="0">
                <a:sym typeface="Wingdings"/>
              </a:rPr>
              <a:t>Core 3</a:t>
            </a:r>
          </a:p>
          <a:p>
            <a:pPr lvl="1"/>
            <a:r>
              <a:rPr lang="en-US" dirty="0" err="1" smtClean="0">
                <a:sym typeface="Wingdings"/>
              </a:rPr>
              <a:t>LabVIEW</a:t>
            </a:r>
            <a:r>
              <a:rPr lang="en-US" dirty="0" smtClean="0">
                <a:sym typeface="Wingdings"/>
              </a:rPr>
              <a:t> Connectivity</a:t>
            </a:r>
          </a:p>
          <a:p>
            <a:pPr lvl="1"/>
            <a:r>
              <a:rPr lang="en-US" dirty="0" smtClean="0">
                <a:sym typeface="Wingdings"/>
              </a:rPr>
              <a:t>Object-Oriented Design and Programming in </a:t>
            </a:r>
            <a:r>
              <a:rPr lang="en-US" dirty="0" err="1" smtClean="0">
                <a:sym typeface="Wingdings"/>
              </a:rPr>
              <a:t>LabVIEW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Managing Software Engineering in </a:t>
            </a:r>
            <a:r>
              <a:rPr lang="en-US" dirty="0" err="1" smtClean="0">
                <a:sym typeface="Wingdings"/>
              </a:rPr>
              <a:t>LabVIEW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Advance Architectures in </a:t>
            </a:r>
            <a:r>
              <a:rPr lang="en-US" dirty="0" err="1" smtClean="0">
                <a:sym typeface="Wingdings"/>
              </a:rPr>
              <a:t>LabVIEW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LabVIEW</a:t>
            </a:r>
            <a:r>
              <a:rPr lang="en-US" dirty="0" smtClean="0">
                <a:sym typeface="Wingdings"/>
              </a:rPr>
              <a:t> FPGA</a:t>
            </a:r>
          </a:p>
          <a:p>
            <a:pPr lvl="1"/>
            <a:r>
              <a:rPr lang="en-US" dirty="0" err="1" smtClean="0">
                <a:sym typeface="Wingdings"/>
              </a:rPr>
              <a:t>LabVIEW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Realtime</a:t>
            </a:r>
            <a:r>
              <a:rPr lang="en-US" dirty="0" smtClean="0">
                <a:sym typeface="Wingdings"/>
              </a:rPr>
              <a:t> 1 &amp; 2</a:t>
            </a:r>
          </a:p>
          <a:p>
            <a:pPr lvl="1"/>
            <a:r>
              <a:rPr lang="en-US" dirty="0" err="1" smtClean="0">
                <a:sym typeface="Wingdings"/>
              </a:rPr>
              <a:t>LabVIEW</a:t>
            </a:r>
            <a:r>
              <a:rPr lang="en-US" dirty="0" smtClean="0">
                <a:sym typeface="Wingdings"/>
              </a:rPr>
              <a:t> Machine Vision</a:t>
            </a:r>
          </a:p>
          <a:p>
            <a:pPr lvl="1"/>
            <a:r>
              <a:rPr lang="en-US" dirty="0" smtClean="0">
                <a:sym typeface="Wingdings"/>
              </a:rPr>
              <a:t>Data </a:t>
            </a:r>
            <a:r>
              <a:rPr lang="en-US" dirty="0" err="1" smtClean="0">
                <a:sym typeface="Wingdings"/>
              </a:rPr>
              <a:t>Acquistion</a:t>
            </a:r>
            <a:r>
              <a:rPr lang="en-US" dirty="0" smtClean="0">
                <a:sym typeface="Wingdings"/>
              </a:rPr>
              <a:t> and Signal Conditioning</a:t>
            </a:r>
          </a:p>
          <a:p>
            <a:pPr lvl="1"/>
            <a:r>
              <a:rPr lang="en-US" dirty="0" smtClean="0">
                <a:sym typeface="Wingdings"/>
              </a:rPr>
              <a:t>and many more…</a:t>
            </a:r>
          </a:p>
        </p:txBody>
      </p:sp>
    </p:spTree>
    <p:extLst>
      <p:ext uri="{BB962C8B-B14F-4D97-AF65-F5344CB8AC3E}">
        <p14:creationId xmlns:p14="http://schemas.microsoft.com/office/powerpoint/2010/main" val="300087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Macintosh PowerPoint</Application>
  <PresentationFormat>Bildschirmpräsentation (4:3)</PresentationFormat>
  <Paragraphs>310</Paragraphs>
  <Slides>42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Office-Design</vt:lpstr>
      <vt:lpstr>How to become a LabVIEW Professional and what to expect from your job</vt:lpstr>
      <vt:lpstr>Outline</vt:lpstr>
      <vt:lpstr>Outline</vt:lpstr>
      <vt:lpstr>Introduction</vt:lpstr>
      <vt:lpstr>Introduction</vt:lpstr>
      <vt:lpstr>Outline</vt:lpstr>
      <vt:lpstr>LabVIEW 101 – and then?</vt:lpstr>
      <vt:lpstr>Lifelong learning</vt:lpstr>
      <vt:lpstr>Training Courses</vt:lpstr>
      <vt:lpstr>Training Courses</vt:lpstr>
      <vt:lpstr>Online Resources</vt:lpstr>
      <vt:lpstr>Online Resources</vt:lpstr>
      <vt:lpstr>Open Source Community</vt:lpstr>
      <vt:lpstr>Community gatherings</vt:lpstr>
      <vt:lpstr>Outline</vt:lpstr>
      <vt:lpstr>Software Architecture in LabVIEW</vt:lpstr>
      <vt:lpstr>Software Architecture in LabVIEW</vt:lpstr>
      <vt:lpstr>Software Architecture in LabVIEW</vt:lpstr>
      <vt:lpstr>Software Architecture in LabVIEW</vt:lpstr>
      <vt:lpstr>Outline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General Software Development Guidelines</vt:lpstr>
      <vt:lpstr>Outline</vt:lpstr>
      <vt:lpstr>Prepare for a Software Development Job</vt:lpstr>
      <vt:lpstr>Prepare for a Software Development Job</vt:lpstr>
      <vt:lpstr>Prepare for a Software Development Job</vt:lpstr>
      <vt:lpstr>Prepare for a Software Development Job</vt:lpstr>
      <vt:lpstr>Prepare for a Software Development Job</vt:lpstr>
      <vt:lpstr>Prepare for a Software Development Job</vt:lpstr>
      <vt:lpstr>Prepare for a Software Development Job</vt:lpstr>
      <vt:lpstr>Prepare for a Software Development Job</vt:lpstr>
      <vt:lpstr>Outline</vt:lpstr>
      <vt:lpstr>Daily life in an IT-Company</vt:lpstr>
      <vt:lpstr>PowerPoint-Präsentation</vt:lpstr>
    </vt:vector>
  </TitlesOfParts>
  <Company>PHYSNET-RZ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become a LabVIEW Professional and what to expect from your job</dc:title>
  <dc:creator>Jan Jacob</dc:creator>
  <cp:lastModifiedBy>Jan Jacob</cp:lastModifiedBy>
  <cp:revision>24</cp:revision>
  <dcterms:created xsi:type="dcterms:W3CDTF">2015-07-26T11:36:58Z</dcterms:created>
  <dcterms:modified xsi:type="dcterms:W3CDTF">2015-07-31T21:32:37Z</dcterms:modified>
</cp:coreProperties>
</file>