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57" r:id="rId5"/>
  </p:sldIdLst>
  <p:sldSz cx="43891200" cy="329184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C0000"/>
    <a:srgbClr val="B00000"/>
    <a:srgbClr val="7E0000"/>
    <a:srgbClr val="64000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471" autoAdjust="0"/>
    <p:restoredTop sz="94322" autoAdjust="0"/>
  </p:normalViewPr>
  <p:slideViewPr>
    <p:cSldViewPr>
      <p:cViewPr>
        <p:scale>
          <a:sx n="30" d="100"/>
          <a:sy n="30" d="100"/>
        </p:scale>
        <p:origin x="211" y="-1627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ge, Rachel" userId="e6771db7-8f41-45f1-8820-a21cdd5fc203" providerId="ADAL" clId="{0055A215-3DA7-4713-8517-747CA1BBB40C}"/>
    <pc:docChg chg="custSel modSld">
      <pc:chgData name="Page, Rachel" userId="e6771db7-8f41-45f1-8820-a21cdd5fc203" providerId="ADAL" clId="{0055A215-3DA7-4713-8517-747CA1BBB40C}" dt="2024-08-27T13:58:39.906" v="174" actId="13926"/>
      <pc:docMkLst>
        <pc:docMk/>
      </pc:docMkLst>
      <pc:sldChg chg="addSp modSp mod">
        <pc:chgData name="Page, Rachel" userId="e6771db7-8f41-45f1-8820-a21cdd5fc203" providerId="ADAL" clId="{0055A215-3DA7-4713-8517-747CA1BBB40C}" dt="2024-08-27T13:58:39.906" v="174" actId="13926"/>
        <pc:sldMkLst>
          <pc:docMk/>
          <pc:sldMk cId="3049635853" sldId="257"/>
        </pc:sldMkLst>
        <pc:spChg chg="add mod">
          <ac:chgData name="Page, Rachel" userId="e6771db7-8f41-45f1-8820-a21cdd5fc203" providerId="ADAL" clId="{0055A215-3DA7-4713-8517-747CA1BBB40C}" dt="2024-08-27T13:56:53.430" v="172" actId="20577"/>
          <ac:spMkLst>
            <pc:docMk/>
            <pc:sldMk cId="3049635853" sldId="257"/>
            <ac:spMk id="3" creationId="{F17A78EA-3B27-FD64-485D-2DD415CA2F13}"/>
          </ac:spMkLst>
        </pc:spChg>
        <pc:spChg chg="mod">
          <ac:chgData name="Page, Rachel" userId="e6771db7-8f41-45f1-8820-a21cdd5fc203" providerId="ADAL" clId="{0055A215-3DA7-4713-8517-747CA1BBB40C}" dt="2024-08-27T13:58:39.906" v="174" actId="13926"/>
          <ac:spMkLst>
            <pc:docMk/>
            <pc:sldMk cId="3049635853" sldId="257"/>
            <ac:spMk id="7" creationId="{00000000-0000-0000-0000-000000000000}"/>
          </ac:spMkLst>
        </pc:spChg>
        <pc:spChg chg="mod">
          <ac:chgData name="Page, Rachel" userId="e6771db7-8f41-45f1-8820-a21cdd5fc203" providerId="ADAL" clId="{0055A215-3DA7-4713-8517-747CA1BBB40C}" dt="2024-08-27T13:57:34.875" v="173" actId="6549"/>
          <ac:spMkLst>
            <pc:docMk/>
            <pc:sldMk cId="3049635853" sldId="257"/>
            <ac:spMk id="11" creationId="{00000000-0000-0000-0000-000000000000}"/>
          </ac:spMkLst>
        </pc:spChg>
        <pc:spChg chg="mod">
          <ac:chgData name="Page, Rachel" userId="e6771db7-8f41-45f1-8820-a21cdd5fc203" providerId="ADAL" clId="{0055A215-3DA7-4713-8517-747CA1BBB40C}" dt="2024-08-27T13:53:57.703" v="71" actId="20577"/>
          <ac:spMkLst>
            <pc:docMk/>
            <pc:sldMk cId="3049635853" sldId="257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225E14-DF83-4C2F-A90C-8FA7A8630C7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D8CD62-83A9-4818-89F0-153588BC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3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150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9226345C-9DC7-49F8-BAC0-FA16F179CCB1}" type="datetime1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9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11BAFB69-CD00-4342-B0EC-EC24863CFBEA}" type="datetime1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lIns="438912" tIns="219456" rIns="438912" bIns="21945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316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</p:spPr>
        <p:txBody>
          <a:bodyPr lIns="438912" tIns="219456" rIns="438912" bIns="219456"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FBDC14A9-ABA8-4091-9916-B1FB0CFAEEF5}" type="datetime1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2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D921E780-CC21-4240-BEEA-4614924C6D36}" type="datetime1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4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BF244AB2-D9F6-4E1C-A1E4-25E6BACE2315}" type="datetime1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7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6956102B-B799-428D-9E59-76D970B58895}" type="datetime1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4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6572A5EB-2BBA-46B8-A34B-E36E36716AE7}" type="datetime1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</p:spPr>
        <p:txBody>
          <a:bodyPr lIns="438912" tIns="219456" rIns="438912" bIns="219456"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538D14D1-5CA9-4CB2-AD0C-116D4D70215D}" type="datetime1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</p:spPr>
        <p:txBody>
          <a:bodyPr lIns="438912" tIns="219456" rIns="438912" bIns="219456"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54581FFF-8067-44D2-81D0-BC1983F78756}" type="datetime1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r>
              <a:rPr lang="en-US"/>
              <a:t>NSF funded Center for Emergent Materials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lIns="438912" tIns="219456" rIns="438912" bIns="219456"/>
          <a:lstStyle/>
          <a:p>
            <a:fld id="{23975C11-C6CC-439B-BCAB-BD48B17E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0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43891200" cy="2194560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1683" y="-38602"/>
            <a:ext cx="2271139" cy="221439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10800000" flipV="1">
            <a:off x="0" y="2194565"/>
            <a:ext cx="43891200" cy="608784"/>
          </a:xfrm>
          <a:prstGeom prst="rect">
            <a:avLst/>
          </a:prstGeom>
          <a:solidFill>
            <a:srgbClr val="999999"/>
          </a:solidFill>
          <a:ln>
            <a:solidFill>
              <a:srgbClr val="99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r>
              <a:rPr lang="en-US" sz="5300" b="1" dirty="0">
                <a:solidFill>
                  <a:schemeClr val="bg1"/>
                </a:solidFill>
                <a:ea typeface="Gulim" pitchFamily="34" charset="-127"/>
                <a:cs typeface="Meiryo" pitchFamily="34" charset="-128"/>
              </a:rPr>
              <a:t>The Ohio State University							http://cem.osu.edu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0" y="365763"/>
            <a:ext cx="3291840" cy="148801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143997" y="-611904"/>
            <a:ext cx="8412485" cy="3397853"/>
          </a:xfrm>
          <a:prstGeom prst="rect">
            <a:avLst/>
          </a:prstGeom>
          <a:noFill/>
          <a:effectLst/>
        </p:spPr>
        <p:txBody>
          <a:bodyPr vert="horz" wrap="square" lIns="438912" tIns="219456" rIns="438912" bIns="219456" rtlCol="0">
            <a:spAutoFit/>
            <a:scene3d>
              <a:camera prst="orthographicFront"/>
              <a:lightRig rig="contrasting" dir="t"/>
            </a:scene3d>
            <a:sp3d prstMaterial="translucentPowder"/>
          </a:bodyPr>
          <a:lstStyle/>
          <a:p>
            <a:pPr algn="ctr"/>
            <a:r>
              <a:rPr lang="en-US" sz="19200" dirty="0">
                <a:solidFill>
                  <a:srgbClr val="B00000"/>
                </a:solidFill>
                <a:ea typeface="Gulim" pitchFamily="34" charset="-127"/>
                <a:cs typeface="Meiryo" pitchFamily="34" charset="-128"/>
              </a:rPr>
              <a:t>CEM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281427" y="805387"/>
            <a:ext cx="19328347" cy="1772794"/>
          </a:xfrm>
          <a:prstGeom prst="rect">
            <a:avLst/>
          </a:prstGeom>
          <a:noFill/>
        </p:spPr>
        <p:txBody>
          <a:bodyPr wrap="square" lIns="438912" tIns="219456" rIns="438912" bIns="219456" rtlCol="0" anchor="ctr">
            <a:spAutoFit/>
          </a:bodyPr>
          <a:lstStyle/>
          <a:p>
            <a:pPr algn="ctr"/>
            <a:r>
              <a:rPr lang="en-US" b="1" cap="small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ea typeface="Gulim" pitchFamily="34" charset="-127"/>
                <a:cs typeface="Meiryo" pitchFamily="34" charset="-128"/>
              </a:rPr>
              <a:t>Center for Emergent Materials</a:t>
            </a:r>
          </a:p>
        </p:txBody>
      </p:sp>
    </p:spTree>
    <p:extLst>
      <p:ext uri="{BB962C8B-B14F-4D97-AF65-F5344CB8AC3E}">
        <p14:creationId xmlns:p14="http://schemas.microsoft.com/office/powerpoint/2010/main" val="12149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news/special_reports/big_ideas/nsf2026.jsp" TargetMode="External"/><Relationship Id="rId2" Type="http://schemas.openxmlformats.org/officeDocument/2006/relationships/hyperlink" Target="https://www.nsf.gov/DM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200400"/>
            <a:ext cx="39502080" cy="1600200"/>
          </a:xfrm>
        </p:spPr>
        <p:txBody>
          <a:bodyPr/>
          <a:lstStyle/>
          <a:p>
            <a:r>
              <a:rPr lang="en-US" sz="9600" b="1" dirty="0">
                <a:solidFill>
                  <a:srgbClr val="990000"/>
                </a:solidFill>
              </a:rPr>
              <a:t>Proposed IRG Name Here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0300" y="4800600"/>
            <a:ext cx="3147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Team Members Here- Include Name, Rank, Dept. for each member. (i.e. John Smith, Assoc. Professor</a:t>
            </a:r>
            <a:r>
              <a:rPr lang="en-US" sz="6000" baseline="30000" dirty="0"/>
              <a:t>1</a:t>
            </a:r>
            <a:r>
              <a:rPr lang="en-US" sz="6000" dirty="0"/>
              <a:t>; Jane Doe, Professor</a:t>
            </a:r>
            <a:r>
              <a:rPr lang="en-US" sz="6000" baseline="30000" dirty="0"/>
              <a:t>2</a:t>
            </a:r>
            <a:r>
              <a:rPr lang="en-US" sz="6000" dirty="0"/>
              <a:t>...)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44200" y="6739592"/>
            <a:ext cx="2202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baseline="30000" dirty="0"/>
              <a:t>1</a:t>
            </a:r>
            <a:r>
              <a:rPr lang="en-US" sz="4800" i="1" dirty="0"/>
              <a:t>Materials Science and Engineering (OSU), </a:t>
            </a:r>
            <a:r>
              <a:rPr lang="en-US" sz="4800" i="1" baseline="30000" dirty="0"/>
              <a:t>2</a:t>
            </a:r>
            <a:r>
              <a:rPr lang="en-US" sz="4800" i="1" dirty="0"/>
              <a:t>Physics (Univ. of Washington) </a:t>
            </a:r>
            <a:endParaRPr lang="en-US" sz="4800" i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8122146"/>
            <a:ext cx="19735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990000"/>
                </a:solidFill>
              </a:rPr>
              <a:t>Overview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Explain fundamental science for the IRG, which should be at level of complexity/importance that justifies Center support. Fundamental research must fall within the purview of </a:t>
            </a:r>
            <a:r>
              <a:rPr lang="en-US" sz="3600" dirty="0">
                <a:hlinkClick r:id="rId2"/>
              </a:rPr>
              <a:t>NSF DMR </a:t>
            </a:r>
            <a:r>
              <a:rPr lang="en-US" sz="36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Relation </a:t>
            </a:r>
            <a:r>
              <a:rPr lang="en-US" sz="3600" dirty="0">
                <a:highlight>
                  <a:srgbClr val="FFFF00"/>
                </a:highlight>
              </a:rPr>
              <a:t>to </a:t>
            </a:r>
            <a:r>
              <a:rPr lang="en-US" sz="3600" dirty="0">
                <a:highlight>
                  <a:srgbClr val="FFFF00"/>
                </a:highlight>
                <a:hlinkClick r:id="rId3"/>
              </a:rPr>
              <a:t>NSF Big Ideas </a:t>
            </a:r>
            <a:r>
              <a:rPr lang="en-US" sz="3600" dirty="0"/>
              <a:t>(if applicable), </a:t>
            </a:r>
            <a:r>
              <a:rPr lang="en-US" sz="3600" dirty="0">
                <a:highlight>
                  <a:srgbClr val="FFFF00"/>
                </a:highlight>
              </a:rPr>
              <a:t>particularly Quantum Leap and/or Big Data </a:t>
            </a:r>
          </a:p>
          <a:p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36200" y="8122146"/>
            <a:ext cx="187604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990000"/>
                </a:solidFill>
              </a:rPr>
              <a:t>IRG Impact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Exciting and high impact outcomes of proposed science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Summary of groups around the world currently performing the science and a discussion of how your IRG would be distinct and establish global leadership in the field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Why the proposed research is at the scale and complexity of the MRSEC environment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8800" y="19278600"/>
            <a:ext cx="198653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990000"/>
                </a:solidFill>
              </a:rPr>
              <a:t>Science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Describe scientific approach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Describe where the science currently is and where the IRG would take it </a:t>
            </a:r>
          </a:p>
          <a:p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936200" y="19278600"/>
            <a:ext cx="187604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990000"/>
                </a:solidFill>
              </a:rPr>
              <a:t>Team: Role in Research, Diversity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Justify the essential role of each team member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Specific expertise and role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Why these team members were selected for this proposed science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Is there any expertise missing? How will this be addressed?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Include demographic table describing the overall demographics of the team, including: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Gender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Race/Ethnicity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Rank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Discipline/Department affiliation, Experiment/Theory Balance</a:t>
            </a:r>
          </a:p>
          <a:p>
            <a:pPr marL="1163638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Other relevant demographic data per your discretion (i.e. disability, veteran status, etc.)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F17A78EA-3B27-FD64-485D-2DD415CA2F13}"/>
              </a:ext>
            </a:extLst>
          </p:cNvPr>
          <p:cNvSpPr/>
          <p:nvPr/>
        </p:nvSpPr>
        <p:spPr>
          <a:xfrm>
            <a:off x="16002000" y="12689711"/>
            <a:ext cx="7315200" cy="561135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When appropriate, please use figures in place of text</a:t>
            </a:r>
          </a:p>
        </p:txBody>
      </p:sp>
    </p:spTree>
    <p:extLst>
      <p:ext uri="{BB962C8B-B14F-4D97-AF65-F5344CB8AC3E}">
        <p14:creationId xmlns:p14="http://schemas.microsoft.com/office/powerpoint/2010/main" val="304963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4de5d75-1582-4e67-b568-abc7a441431a" xsi:nil="true"/>
    <lcf76f155ced4ddcb4097134ff3c332f xmlns="76367a35-a7d8-41b5-935b-36eed5c5072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57712E1C5AE4429405F26ABF17B91A" ma:contentTypeVersion="18" ma:contentTypeDescription="Create a new document." ma:contentTypeScope="" ma:versionID="1742d46619a5eaf38794d44b456e5df9">
  <xsd:schema xmlns:xsd="http://www.w3.org/2001/XMLSchema" xmlns:xs="http://www.w3.org/2001/XMLSchema" xmlns:p="http://schemas.microsoft.com/office/2006/metadata/properties" xmlns:ns2="76367a35-a7d8-41b5-935b-36eed5c50725" xmlns:ns3="c4de5d75-1582-4e67-b568-abc7a441431a" targetNamespace="http://schemas.microsoft.com/office/2006/metadata/properties" ma:root="true" ma:fieldsID="5fc3fb32669ce23a199dddb25c47c871" ns2:_="" ns3:_="">
    <xsd:import namespace="76367a35-a7d8-41b5-935b-36eed5c50725"/>
    <xsd:import namespace="c4de5d75-1582-4e67-b568-abc7a44143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67a35-a7d8-41b5-935b-36eed5c50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e5d75-1582-4e67-b568-abc7a44143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49de467-37aa-4c80-9f3d-54aa11f54e30}" ma:internalName="TaxCatchAll" ma:showField="CatchAllData" ma:web="c4de5d75-1582-4e67-b568-abc7a44143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A386BB-DA84-4583-82E8-D8525432D623}">
  <ds:schemaRefs>
    <ds:schemaRef ds:uri="http://schemas.microsoft.com/office/2006/metadata/properties"/>
    <ds:schemaRef ds:uri="http://schemas.microsoft.com/office/infopath/2007/PartnerControls"/>
    <ds:schemaRef ds:uri="c4de5d75-1582-4e67-b568-abc7a441431a"/>
    <ds:schemaRef ds:uri="76367a35-a7d8-41b5-935b-36eed5c50725"/>
  </ds:schemaRefs>
</ds:datastoreItem>
</file>

<file path=customXml/itemProps2.xml><?xml version="1.0" encoding="utf-8"?>
<ds:datastoreItem xmlns:ds="http://schemas.openxmlformats.org/officeDocument/2006/customXml" ds:itemID="{96CBDDE0-EBF9-492E-A568-17C68C365E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43ABFF-EEC6-4AAC-B7BD-73095B91646C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605</TotalTime>
  <Words>264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Proposed IRG Name Here </vt:lpstr>
    </vt:vector>
  </TitlesOfParts>
  <Company>Ohio State University 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Arend</dc:creator>
  <cp:lastModifiedBy>Page, Rachel</cp:lastModifiedBy>
  <cp:revision>59</cp:revision>
  <cp:lastPrinted>2012-08-06T17:34:59Z</cp:lastPrinted>
  <dcterms:created xsi:type="dcterms:W3CDTF">2012-06-12T18:05:24Z</dcterms:created>
  <dcterms:modified xsi:type="dcterms:W3CDTF">2024-08-27T13:58:42Z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0x010100E957712E1C5AE4429405F26ABF17B91A</vt:lpwstr>
  </property>
  <property fmtid="{D5CDD505-2E9C-101B-9397-08002B2CF9AE}" pid="3" name="Order">
    <vt:r8>814000</vt:r8>
  </property>
  <property fmtid="{D5CDD505-2E9C-101B-9397-08002B2CF9AE}" pid="4" name="MediaServiceImageTags">
    <vt:lpwstr/>
  </property>
</Properties>
</file>